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2" userDrawn="1">
          <p15:clr>
            <a:srgbClr val="A4A3A4"/>
          </p15:clr>
        </p15:guide>
        <p15:guide id="2" pos="17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597"/>
    <a:srgbClr val="092658"/>
    <a:srgbClr val="ECA800"/>
    <a:srgbClr val="E86D08"/>
    <a:srgbClr val="666666"/>
    <a:srgbClr val="005596"/>
    <a:srgbClr val="0021A5"/>
    <a:srgbClr val="FA4616"/>
    <a:srgbClr val="D32737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40" y="120"/>
      </p:cViewPr>
      <p:guideLst>
        <p:guide orient="horz" pos="23472"/>
        <p:guide pos="17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just">
              <a:defRPr sz="3200">
                <a:latin typeface="Franklin Gothic Medium" panose="020B0603020102020204" pitchFamily="34" charset="0"/>
              </a:defRPr>
            </a:pPr>
            <a:r>
              <a:rPr lang="en-US" sz="3200" b="0" dirty="0">
                <a:latin typeface="Franklin Gothic Medium" panose="020B0603020102020204" pitchFamily="34" charset="0"/>
              </a:rPr>
              <a:t>Data: Example #2</a:t>
            </a:r>
          </a:p>
        </c:rich>
      </c:tx>
      <c:layout>
        <c:manualLayout>
          <c:xMode val="edge"/>
          <c:yMode val="edge"/>
          <c:x val="0.21204223054772614"/>
          <c:y val="1.4787980609369806E-3"/>
        </c:manualLayout>
      </c:layout>
      <c:overlay val="0"/>
      <c:spPr>
        <a:noFill/>
        <a:ln w="2232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653482108432799"/>
          <c:y val="0.18120462338795801"/>
          <c:w val="0.51592749296523299"/>
          <c:h val="0.639889163127873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rgbClr val="124172"/>
              </a:solidFill>
              <a:ln w="111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0AB-442E-9347-0FC829571A42}"/>
              </c:ext>
            </c:extLst>
          </c:dPt>
          <c:dPt>
            <c:idx val="1"/>
            <c:bubble3D val="0"/>
            <c:spPr>
              <a:solidFill>
                <a:srgbClr val="A1D0D0"/>
              </a:solidFill>
              <a:ln w="111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0AB-442E-9347-0FC829571A42}"/>
              </c:ext>
            </c:extLst>
          </c:dPt>
          <c:dPt>
            <c:idx val="2"/>
            <c:bubble3D val="0"/>
            <c:spPr>
              <a:solidFill>
                <a:srgbClr val="EE8F4C"/>
              </a:solidFill>
              <a:ln w="111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0AB-442E-9347-0FC829571A42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AB-442E-9347-0FC829571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</c:spPr>
    </c:plotArea>
    <c:legend>
      <c:legendPos val="b"/>
      <c:legendEntry>
        <c:idx val="0"/>
        <c:txPr>
          <a:bodyPr rot="0" vert="horz"/>
          <a:lstStyle/>
          <a:p>
            <a:pPr>
              <a:defRPr sz="2400" baseline="0">
                <a:latin typeface="Franklin Gothic Book" panose="020B0503020102020204" pitchFamily="34" charset="0"/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400" baseline="0">
                <a:latin typeface="Franklin Gothic Book" panose="020B0503020102020204" pitchFamily="34" charset="0"/>
              </a:defRPr>
            </a:pPr>
            <a:endParaRPr lang="en-US"/>
          </a:p>
        </c:txPr>
      </c:legendEntry>
      <c:legendEntry>
        <c:idx val="2"/>
        <c:txPr>
          <a:bodyPr rot="0" vert="horz"/>
          <a:lstStyle/>
          <a:p>
            <a:pPr>
              <a:defRPr sz="2400" baseline="0">
                <a:latin typeface="Franklin Gothic Book" panose="020B05030201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5.3627203230036058E-2"/>
          <c:y val="0.86182610145356042"/>
          <c:w val="0.88367264697862202"/>
          <c:h val="0.13817389854643961"/>
        </c:manualLayout>
      </c:layout>
      <c:overlay val="0"/>
      <c:spPr>
        <a:noFill/>
        <a:ln w="22320">
          <a:noFill/>
        </a:ln>
      </c:spPr>
      <c:txPr>
        <a:bodyPr rot="0" vert="horz"/>
        <a:lstStyle/>
        <a:p>
          <a:pPr>
            <a:defRPr sz="2400" baseline="0"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Arial" charset="0"/>
                <a:cs typeface="Calibri" panose="020F0502020204030204" pitchFamily="34" charset="0"/>
              </a:rPr>
              <a:t>Data: Example </a:t>
            </a:r>
            <a:r>
              <a:rPr lang="en-US" sz="32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Arial" charset="0"/>
                <a:cs typeface="Calibri" panose="020F0502020204030204" pitchFamily="34" charset="0"/>
              </a:rPr>
              <a:t>#3</a:t>
            </a:r>
            <a:endParaRPr 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Arial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1611893983085884"/>
          <c:y val="1.2435439203157896E-2"/>
        </c:manualLayout>
      </c:layout>
      <c:overlay val="0"/>
      <c:spPr>
        <a:noFill/>
        <a:ln w="3708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945587198555094E-2"/>
          <c:y val="0.18243447742298799"/>
          <c:w val="0.89237340955380096"/>
          <c:h val="0.617691587873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368"/>
            </a:solidFill>
            <a:ln w="3708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1-D2CE-42A8-BFC0-09BC693E279F}"/>
              </c:ext>
            </c:extLst>
          </c:dPt>
          <c:dPt>
            <c:idx val="1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3-D2CE-42A8-BFC0-09BC693E279F}"/>
              </c:ext>
            </c:extLst>
          </c:dPt>
          <c:dPt>
            <c:idx val="2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5-D2CE-42A8-BFC0-09BC693E279F}"/>
              </c:ext>
            </c:extLst>
          </c:dPt>
          <c:dPt>
            <c:idx val="3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7-D2CE-42A8-BFC0-09BC693E279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CE-42A8-BFC0-09BC693E27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124172"/>
            </a:solidFill>
            <a:ln w="37084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CE-42A8-BFC0-09BC693E27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A1D0D0"/>
            </a:solidFill>
            <a:ln w="37084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CE-42A8-BFC0-09BC693E2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5796336"/>
        <c:axId val="-2095801920"/>
      </c:barChart>
      <c:catAx>
        <c:axId val="-209579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7983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  <c:crossAx val="-2095801920"/>
        <c:crosses val="autoZero"/>
        <c:auto val="1"/>
        <c:lblAlgn val="ctr"/>
        <c:lblOffset val="100"/>
        <c:noMultiLvlLbl val="0"/>
      </c:catAx>
      <c:valAx>
        <c:axId val="-2095801920"/>
        <c:scaling>
          <c:orientation val="minMax"/>
        </c:scaling>
        <c:delete val="0"/>
        <c:axPos val="l"/>
        <c:majorGridlines>
          <c:spPr>
            <a:ln w="20304" cap="flat" cmpd="sng" algn="ctr">
              <a:solidFill>
                <a:schemeClr val="tx1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27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defRPr>
            </a:pPr>
            <a:endParaRPr lang="en-US"/>
          </a:p>
        </c:txPr>
        <c:crossAx val="-2095796336"/>
        <c:crosses val="autoZero"/>
        <c:crossBetween val="between"/>
      </c:valAx>
      <c:spPr>
        <a:noFill/>
        <a:ln w="37084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6738647789272751"/>
          <c:y val="0.9238496853093503"/>
          <c:w val="0.66592307165870912"/>
          <c:h val="6.0968015008725798E-2"/>
        </c:manualLayout>
      </c:layout>
      <c:overlay val="0"/>
      <c:spPr>
        <a:noFill/>
        <a:ln w="37084">
          <a:noFill/>
        </a:ln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Arial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62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1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0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8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2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4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4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2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BEB46D4-4CEA-45F1-8DD9-39DB648391DE}"/>
              </a:ext>
            </a:extLst>
          </p:cNvPr>
          <p:cNvSpPr/>
          <p:nvPr/>
        </p:nvSpPr>
        <p:spPr>
          <a:xfrm>
            <a:off x="914401" y="914399"/>
            <a:ext cx="31089597" cy="655404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B5E95-58D7-446A-8000-DB22F75AE546}"/>
              </a:ext>
            </a:extLst>
          </p:cNvPr>
          <p:cNvSpPr/>
          <p:nvPr/>
        </p:nvSpPr>
        <p:spPr>
          <a:xfrm>
            <a:off x="914401" y="7759343"/>
            <a:ext cx="13030199" cy="96011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11142-BFAC-449E-A169-6F740CAACEC9}"/>
              </a:ext>
            </a:extLst>
          </p:cNvPr>
          <p:cNvSpPr/>
          <p:nvPr/>
        </p:nvSpPr>
        <p:spPr>
          <a:xfrm>
            <a:off x="14173200" y="7759343"/>
            <a:ext cx="17830799" cy="96011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A1A777-A49C-4164-BCF1-911C67146D8D}"/>
              </a:ext>
            </a:extLst>
          </p:cNvPr>
          <p:cNvSpPr/>
          <p:nvPr/>
        </p:nvSpPr>
        <p:spPr>
          <a:xfrm>
            <a:off x="914401" y="17634851"/>
            <a:ext cx="31089599" cy="128015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F18D7-D8B4-4D9B-A6C0-7AC118B84A33}"/>
              </a:ext>
            </a:extLst>
          </p:cNvPr>
          <p:cNvSpPr/>
          <p:nvPr/>
        </p:nvSpPr>
        <p:spPr>
          <a:xfrm>
            <a:off x="914403" y="30710759"/>
            <a:ext cx="16459198" cy="123444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992408-5E2D-43EC-ACEB-ED566AD719F3}"/>
              </a:ext>
            </a:extLst>
          </p:cNvPr>
          <p:cNvSpPr/>
          <p:nvPr/>
        </p:nvSpPr>
        <p:spPr>
          <a:xfrm>
            <a:off x="17602201" y="30710759"/>
            <a:ext cx="14401800" cy="66294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FCDD0-D2F3-4426-B36D-B28CAE9ED9A0}"/>
              </a:ext>
            </a:extLst>
          </p:cNvPr>
          <p:cNvSpPr txBox="1"/>
          <p:nvPr/>
        </p:nvSpPr>
        <p:spPr>
          <a:xfrm>
            <a:off x="1358537" y="3301749"/>
            <a:ext cx="30384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Title – 4” tall x 34” long - Two lines (at 80 pt. font)</a:t>
            </a:r>
          </a:p>
          <a:p>
            <a:r>
              <a:rPr lang="en-US" sz="8000" b="1" i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If longer than these two lines, please shorten your title</a:t>
            </a:r>
          </a:p>
          <a:p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One line for Authorship Team (at 60 pt. font</a:t>
            </a:r>
            <a:r>
              <a:rPr lang="en-US" sz="6000" dirty="0">
                <a:solidFill>
                  <a:srgbClr val="0021A5"/>
                </a:solidFill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83D0A-178D-4CA4-8967-8F8CBAA8196A}"/>
              </a:ext>
            </a:extLst>
          </p:cNvPr>
          <p:cNvSpPr txBox="1"/>
          <p:nvPr/>
        </p:nvSpPr>
        <p:spPr>
          <a:xfrm>
            <a:off x="1358537" y="8188486"/>
            <a:ext cx="1228126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Introduction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- 10.5” tall x 14.25” long</a:t>
            </a:r>
          </a:p>
          <a:p>
            <a:pPr marL="42862">
              <a:buClr>
                <a:srgbClr val="12417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Use short paragraphs and bullet points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This template produces an 36”x 48” VERTICAL poster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This template provides guides for setting up your poster for Celebration Day 2025</a:t>
            </a:r>
          </a:p>
          <a:p>
            <a:endParaRPr lang="en-US" sz="4000" dirty="0">
              <a:solidFill>
                <a:srgbClr val="124172"/>
              </a:solidFill>
              <a:latin typeface="Franklin Gothic Book" panose="020B0503020102020204" pitchFamily="34" charset="0"/>
            </a:endParaRPr>
          </a:p>
          <a:p>
            <a:r>
              <a:rPr lang="en-US" sz="4000" b="1" i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Fonts and styles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Unless otherwise stated, informational text in each box should be:</a:t>
            </a:r>
          </a:p>
          <a:p>
            <a:pPr marL="860425" lvl="1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consistent in size and font across all boxes</a:t>
            </a:r>
          </a:p>
          <a:p>
            <a:pPr marL="860425" lvl="1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not smaller than 30 pt. Franklin Gothic Book </a:t>
            </a:r>
          </a:p>
          <a:p>
            <a:pPr marL="860425" lvl="1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not larger than 40 pt. Franklin Gothic Book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2A5A01-2498-477D-8267-6184D9B9BE6B}"/>
              </a:ext>
            </a:extLst>
          </p:cNvPr>
          <p:cNvSpPr txBox="1"/>
          <p:nvPr/>
        </p:nvSpPr>
        <p:spPr>
          <a:xfrm>
            <a:off x="14678297" y="8188486"/>
            <a:ext cx="17064446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Methods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- 10.5” tall x 19.5” long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  <a:p>
            <a:r>
              <a:rPr lang="en-US" sz="4000" b="1" i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Bulleted lists &amp; separating content </a:t>
            </a:r>
          </a:p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Avoid using large paragraphs on your poster.  Do not cut &amp; paste your abstract onto 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the poster.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Bulleted lists combined with headings will help your user understand your key points. You can use the bulleted list template below: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Here’s an example of a bulleted list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And here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And here </a:t>
            </a:r>
          </a:p>
          <a:p>
            <a:pPr>
              <a:buClr>
                <a:srgbClr val="12417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You can also try using the following format to summarize key points: </a:t>
            </a: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Key point 1: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Lorem ipsum </a:t>
            </a: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Key point 2: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Lorem ipsum </a:t>
            </a: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Key point 3: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Lorem ipsum </a:t>
            </a:r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CF1B3F-F002-4BE6-A0A3-8226FED06643}"/>
              </a:ext>
            </a:extLst>
          </p:cNvPr>
          <p:cNvSpPr txBox="1"/>
          <p:nvPr/>
        </p:nvSpPr>
        <p:spPr>
          <a:xfrm>
            <a:off x="1358537" y="31160112"/>
            <a:ext cx="1574905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CONCLUSIONS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- 13.5” tall x 19.5” long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Make sure you FIRST save your poster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as a PowerPoint file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Save file using this naming convention: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lastnamefirstname.firstwordofyourposter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(example)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KalynychColleen.Sepsis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pPr marL="403225" indent="-360363">
              <a:spcAft>
                <a:spcPts val="1200"/>
              </a:spcAft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Upload your file using the Google link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provided in the acceptance email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624BA3-23BD-479B-8238-E4F8D075ADA5}"/>
              </a:ext>
            </a:extLst>
          </p:cNvPr>
          <p:cNvSpPr/>
          <p:nvPr/>
        </p:nvSpPr>
        <p:spPr>
          <a:xfrm>
            <a:off x="17602200" y="37568779"/>
            <a:ext cx="10058399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A7AB56-0294-4F4A-B16B-0E4C33E489A8}"/>
              </a:ext>
            </a:extLst>
          </p:cNvPr>
          <p:cNvSpPr/>
          <p:nvPr/>
        </p:nvSpPr>
        <p:spPr>
          <a:xfrm>
            <a:off x="27889199" y="37568779"/>
            <a:ext cx="4114799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683F5E-BEE2-4A1D-937D-FEFE624E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9" y="1420456"/>
            <a:ext cx="11443060" cy="12931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0130DB-34E7-429D-9399-51B2585FFE99}"/>
              </a:ext>
            </a:extLst>
          </p:cNvPr>
          <p:cNvSpPr txBox="1"/>
          <p:nvPr/>
        </p:nvSpPr>
        <p:spPr>
          <a:xfrm>
            <a:off x="18000617" y="31133985"/>
            <a:ext cx="137421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solidFill>
                  <a:srgbClr val="1B5597"/>
                </a:solidFill>
                <a:latin typeface="Franklin Gothic Medium" panose="020B0603020102020204" pitchFamily="34" charset="0"/>
              </a:rPr>
              <a:t>Discussion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cap="all" dirty="0">
              <a:solidFill>
                <a:srgbClr val="1B5597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- 7” tall x 14.25” long</a:t>
            </a:r>
          </a:p>
          <a:p>
            <a:pPr marL="42675">
              <a:buClr>
                <a:srgbClr val="12417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Icons are also a great way to add imagery to your poster.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Below are some icons you can use. </a:t>
            </a:r>
          </a:p>
          <a:p>
            <a:pPr marL="403225" indent="-360363">
              <a:spcAft>
                <a:spcPts val="560"/>
              </a:spcAft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If you use these icons, please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add “Icons designed by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Freepik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”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in your references. Resize as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needed. You can also search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for others that are free.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95BD7A-6E46-4B91-83BE-AF5CEEC2DEAF}"/>
              </a:ext>
            </a:extLst>
          </p:cNvPr>
          <p:cNvSpPr txBox="1"/>
          <p:nvPr/>
        </p:nvSpPr>
        <p:spPr>
          <a:xfrm>
            <a:off x="18000617" y="37985284"/>
            <a:ext cx="9659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B5597"/>
                </a:solidFill>
                <a:latin typeface="Franklin Gothic Medium" panose="020B0603020102020204" pitchFamily="34" charset="0"/>
              </a:rPr>
              <a:t>REFERENCES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1B5597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 6” tall x 9.5” long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References – 18 pt. – 20 pt. font</a:t>
            </a:r>
          </a:p>
          <a:p>
            <a:endParaRPr lang="en-US" sz="4800" dirty="0"/>
          </a:p>
          <a:p>
            <a:r>
              <a:rPr lang="en-US" sz="6000" b="1" dirty="0">
                <a:solidFill>
                  <a:srgbClr val="1B5597"/>
                </a:solidFill>
                <a:latin typeface="Franklin Gothic Medium" panose="020B0603020102020204" pitchFamily="34" charset="0"/>
              </a:rPr>
              <a:t>ACKNOWLEDGEMENTS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Acknowledgements– 18 pt. – 20 pt. font</a:t>
            </a:r>
          </a:p>
          <a:p>
            <a:r>
              <a:rPr lang="en-US" sz="3600" dirty="0">
                <a:latin typeface="Franklin Gothic Medium" panose="020B0603020102020204" pitchFamily="34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BB51C2-8175-46B0-AA42-9F6FB82D9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872" y="34393011"/>
            <a:ext cx="1072234" cy="108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EF18B3-A110-4FDE-90B8-B8B5237C4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845" y="34393011"/>
            <a:ext cx="720102" cy="9713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FBFA00-FB3C-4816-8B34-295C6227C7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272" y="34393011"/>
            <a:ext cx="1060657" cy="9674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90601C-3387-4AAA-B146-64FCEF4532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997" y="34371248"/>
            <a:ext cx="700411" cy="11310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4BEC84-8F09-4EDC-9328-ECFB9043B4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597" y="34417753"/>
            <a:ext cx="1137910" cy="6708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B85227-AC62-4F37-8421-175CBE93B2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845" y="36004096"/>
            <a:ext cx="1260584" cy="8788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650BB1-522F-4938-B156-BEA795F038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717" y="35906882"/>
            <a:ext cx="978891" cy="9148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E49979A-B94C-42B3-8C45-E60B3E74F7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09" y="35906885"/>
            <a:ext cx="850085" cy="8254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80DB7DB-9929-4130-BC8E-945C970FE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228" y="35879659"/>
            <a:ext cx="858022" cy="8451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0D41FD-8D04-4A41-826C-ACCF584B9D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832" y="35847149"/>
            <a:ext cx="1137910" cy="840445"/>
          </a:xfrm>
          <a:prstGeom prst="rect">
            <a:avLst/>
          </a:prstGeom>
        </p:spPr>
      </p:pic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703413BA-FD20-4B52-912D-DFDE6F0E4FD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672078" y="22831488"/>
          <a:ext cx="6201293" cy="434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847FAA0-8D9D-4096-BCA0-74DB774AB6D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755617" y="23615123"/>
          <a:ext cx="8013468" cy="606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7B8D71A-7EC5-48B4-803D-F78FF4154529}"/>
              </a:ext>
            </a:extLst>
          </p:cNvPr>
          <p:cNvSpPr txBox="1"/>
          <p:nvPr/>
        </p:nvSpPr>
        <p:spPr>
          <a:xfrm>
            <a:off x="1358537" y="18021646"/>
            <a:ext cx="29681187" cy="671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RESULTS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- 14” tall x 34” long</a:t>
            </a:r>
          </a:p>
          <a:p>
            <a:endParaRPr lang="en-US" sz="3600" dirty="0">
              <a:latin typeface="Franklin Gothic Book" panose="020B0503020102020204" pitchFamily="34" charset="0"/>
            </a:endParaRPr>
          </a:p>
          <a:p>
            <a:pPr>
              <a:spcAft>
                <a:spcPts val="280"/>
              </a:spcAft>
            </a:pPr>
            <a:r>
              <a:rPr lang="en-US" sz="4400" b="1" i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Great posters have results presented using great graphics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When inserting a photo do not add borders or other enhancements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Photos should have associated captions. Several options are shown below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Avoid adding blurry photos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You may include charts in your poster. If possible, utilize the templates provided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to display your data to create a cohesive look and feel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If using screenshots of your tables, ensure images are high-quality/high resolution 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4CA9681-D33A-4545-8AB4-A2BA49023C6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508959" y="18594612"/>
          <a:ext cx="10749291" cy="3328648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583097">
                  <a:extLst>
                    <a:ext uri="{9D8B030D-6E8A-4147-A177-3AD203B41FA5}">
                      <a16:colId xmlns:a16="http://schemas.microsoft.com/office/drawing/2014/main" val="497723813"/>
                    </a:ext>
                  </a:extLst>
                </a:gridCol>
                <a:gridCol w="3583097">
                  <a:extLst>
                    <a:ext uri="{9D8B030D-6E8A-4147-A177-3AD203B41FA5}">
                      <a16:colId xmlns:a16="http://schemas.microsoft.com/office/drawing/2014/main" val="2547619611"/>
                    </a:ext>
                  </a:extLst>
                </a:gridCol>
                <a:gridCol w="3583097">
                  <a:extLst>
                    <a:ext uri="{9D8B030D-6E8A-4147-A177-3AD203B41FA5}">
                      <a16:colId xmlns:a16="http://schemas.microsoft.com/office/drawing/2014/main" val="1892639966"/>
                    </a:ext>
                  </a:extLst>
                </a:gridCol>
              </a:tblGrid>
              <a:tr h="88421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Data: Example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#1</a:t>
                      </a:r>
                      <a:endParaRPr lang="en-US" sz="3200" dirty="0">
                        <a:solidFill>
                          <a:schemeClr val="bg1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L="21336" marR="21336" marT="10668" marB="10668" anchor="ctr">
                    <a:solidFill>
                      <a:srgbClr val="12417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993964"/>
                  </a:ext>
                </a:extLst>
              </a:tr>
              <a:tr h="814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extLst>
                  <a:ext uri="{0D108BD9-81ED-4DB2-BD59-A6C34878D82A}">
                    <a16:rowId xmlns:a16="http://schemas.microsoft.com/office/drawing/2014/main" val="1885476930"/>
                  </a:ext>
                </a:extLst>
              </a:tr>
              <a:tr h="814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extLst>
                  <a:ext uri="{0D108BD9-81ED-4DB2-BD59-A6C34878D82A}">
                    <a16:rowId xmlns:a16="http://schemas.microsoft.com/office/drawing/2014/main" val="3688632458"/>
                  </a:ext>
                </a:extLst>
              </a:tr>
              <a:tr h="814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extLst>
                  <a:ext uri="{0D108BD9-81ED-4DB2-BD59-A6C34878D82A}">
                    <a16:rowId xmlns:a16="http://schemas.microsoft.com/office/drawing/2014/main" val="3084194596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6C93A86F-99F3-46D9-BC80-FB57003A01DC}"/>
              </a:ext>
            </a:extLst>
          </p:cNvPr>
          <p:cNvSpPr/>
          <p:nvPr/>
        </p:nvSpPr>
        <p:spPr>
          <a:xfrm>
            <a:off x="26947610" y="27836335"/>
            <a:ext cx="4652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Data Headers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30 pt. – 36 pt. font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Data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24 pt. – 30 pt. font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053657-710D-4B53-8B4F-07B4DBB3C1F2}"/>
              </a:ext>
            </a:extLst>
          </p:cNvPr>
          <p:cNvSpPr/>
          <p:nvPr/>
        </p:nvSpPr>
        <p:spPr>
          <a:xfrm>
            <a:off x="28058202" y="38131210"/>
            <a:ext cx="3815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" algn="ctr"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Utilize this space </a:t>
            </a:r>
          </a:p>
          <a:p>
            <a:pPr marL="42862" algn="ctr"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for a QR code that</a:t>
            </a:r>
          </a:p>
          <a:p>
            <a:pPr marL="42862" algn="ctr">
              <a:buClr>
                <a:srgbClr val="124172"/>
              </a:buClr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Links to supplemental information/video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31F0E5-9EFB-49F7-AAEF-1A516CB8BE5F}"/>
              </a:ext>
            </a:extLst>
          </p:cNvPr>
          <p:cNvSpPr txBox="1"/>
          <p:nvPr/>
        </p:nvSpPr>
        <p:spPr>
          <a:xfrm>
            <a:off x="4822104" y="25588842"/>
            <a:ext cx="361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1.0 Organizational Structure of UF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095790-8D9C-48B3-8C6D-CA88D721D7A8}"/>
              </a:ext>
            </a:extLst>
          </p:cNvPr>
          <p:cNvSpPr txBox="1"/>
          <p:nvPr/>
        </p:nvSpPr>
        <p:spPr>
          <a:xfrm>
            <a:off x="12586285" y="28148672"/>
            <a:ext cx="3811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1.3 Organizational Structure of UF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57" name="Rectangular Callout 100">
            <a:extLst>
              <a:ext uri="{FF2B5EF4-FFF2-40B4-BE49-F238E27FC236}">
                <a16:creationId xmlns:a16="http://schemas.microsoft.com/office/drawing/2014/main" id="{16F2BFBC-B41E-4B43-9B5E-CBDE966B3197}"/>
              </a:ext>
            </a:extLst>
          </p:cNvPr>
          <p:cNvSpPr/>
          <p:nvPr/>
        </p:nvSpPr>
        <p:spPr>
          <a:xfrm>
            <a:off x="11717383" y="28996179"/>
            <a:ext cx="1890272" cy="545675"/>
          </a:xfrm>
          <a:prstGeom prst="rect">
            <a:avLst/>
          </a:prstGeom>
          <a:solidFill>
            <a:srgbClr val="124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UF Health</a:t>
            </a:r>
          </a:p>
        </p:txBody>
      </p:sp>
      <p:sp>
        <p:nvSpPr>
          <p:cNvPr id="58" name="Rectangular Callout 106">
            <a:extLst>
              <a:ext uri="{FF2B5EF4-FFF2-40B4-BE49-F238E27FC236}">
                <a16:creationId xmlns:a16="http://schemas.microsoft.com/office/drawing/2014/main" id="{EBD652AD-3488-4B81-87E4-B329E7915615}"/>
              </a:ext>
            </a:extLst>
          </p:cNvPr>
          <p:cNvSpPr/>
          <p:nvPr/>
        </p:nvSpPr>
        <p:spPr>
          <a:xfrm>
            <a:off x="4205241" y="28266514"/>
            <a:ext cx="3240737" cy="1202757"/>
          </a:xfrm>
          <a:prstGeom prst="wedgeRectCallout">
            <a:avLst>
              <a:gd name="adj1" fmla="val -64417"/>
              <a:gd name="adj2" fmla="val -20721"/>
            </a:avLst>
          </a:prstGeom>
          <a:solidFill>
            <a:srgbClr val="124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Figure 1.1 Organizational Structure of UF</a:t>
            </a:r>
          </a:p>
        </p:txBody>
      </p:sp>
      <p:pic>
        <p:nvPicPr>
          <p:cNvPr id="59" name="Picture 58" descr="statnet.png">
            <a:extLst>
              <a:ext uri="{FF2B5EF4-FFF2-40B4-BE49-F238E27FC236}">
                <a16:creationId xmlns:a16="http://schemas.microsoft.com/office/drawing/2014/main" id="{19465DC2-8959-474E-897C-F5CFA92DD66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728" t="8552" r="6587" b="8690"/>
          <a:stretch/>
        </p:blipFill>
        <p:spPr>
          <a:xfrm>
            <a:off x="9143935" y="25339997"/>
            <a:ext cx="2286001" cy="220792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B7114D5-9A46-4DAD-99CB-F3EEA3174855}"/>
              </a:ext>
            </a:extLst>
          </p:cNvPr>
          <p:cNvSpPr txBox="1"/>
          <p:nvPr/>
        </p:nvSpPr>
        <p:spPr>
          <a:xfrm>
            <a:off x="9144928" y="24398272"/>
            <a:ext cx="7432164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12417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1.2 </a:t>
            </a:r>
          </a:p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Organizational Structure of the University of Florida</a:t>
            </a:r>
          </a:p>
        </p:txBody>
      </p:sp>
      <p:pic>
        <p:nvPicPr>
          <p:cNvPr id="61" name="Picture 60" descr="statnet.png">
            <a:extLst>
              <a:ext uri="{FF2B5EF4-FFF2-40B4-BE49-F238E27FC236}">
                <a16:creationId xmlns:a16="http://schemas.microsoft.com/office/drawing/2014/main" id="{E1DFABCF-98F9-4038-9E99-885AD9FC832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728" t="8552" r="6587" b="8690"/>
          <a:stretch/>
        </p:blipFill>
        <p:spPr>
          <a:xfrm>
            <a:off x="1416820" y="24905563"/>
            <a:ext cx="2286001" cy="2207929"/>
          </a:xfrm>
          <a:prstGeom prst="rect">
            <a:avLst/>
          </a:prstGeom>
        </p:spPr>
      </p:pic>
      <p:pic>
        <p:nvPicPr>
          <p:cNvPr id="62" name="Picture 61" descr="statnet.png">
            <a:extLst>
              <a:ext uri="{FF2B5EF4-FFF2-40B4-BE49-F238E27FC236}">
                <a16:creationId xmlns:a16="http://schemas.microsoft.com/office/drawing/2014/main" id="{43B4C1EB-40F4-48CB-81DC-0FF1E594939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728" t="8552" r="6587" b="8690"/>
          <a:stretch/>
        </p:blipFill>
        <p:spPr>
          <a:xfrm>
            <a:off x="1416821" y="27763927"/>
            <a:ext cx="2286001" cy="2207929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F5B986F-4567-49F7-AE70-DC0CD88ADF44}"/>
              </a:ext>
            </a:extLst>
          </p:cNvPr>
          <p:cNvCxnSpPr>
            <a:cxnSpLocks/>
          </p:cNvCxnSpPr>
          <p:nvPr/>
        </p:nvCxnSpPr>
        <p:spPr>
          <a:xfrm flipH="1">
            <a:off x="3702821" y="26009527"/>
            <a:ext cx="970556" cy="0"/>
          </a:xfrm>
          <a:prstGeom prst="straightConnector1">
            <a:avLst/>
          </a:prstGeom>
          <a:ln w="50800" cap="sq">
            <a:solidFill>
              <a:srgbClr val="124172"/>
            </a:solidFill>
            <a:headEnd type="none" w="med" len="med"/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statnet.png">
            <a:extLst>
              <a:ext uri="{FF2B5EF4-FFF2-40B4-BE49-F238E27FC236}">
                <a16:creationId xmlns:a16="http://schemas.microsoft.com/office/drawing/2014/main" id="{0BD8BEBF-9DAF-4E19-9BF9-93C8A60D7DB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728" t="8552" r="6587" b="8690"/>
          <a:stretch/>
        </p:blipFill>
        <p:spPr>
          <a:xfrm>
            <a:off x="8811353" y="27951040"/>
            <a:ext cx="2286001" cy="2207929"/>
          </a:xfrm>
          <a:prstGeom prst="rect">
            <a:avLst/>
          </a:prstGeom>
        </p:spPr>
      </p:pic>
      <p:sp>
        <p:nvSpPr>
          <p:cNvPr id="65" name="Arc 64">
            <a:extLst>
              <a:ext uri="{FF2B5EF4-FFF2-40B4-BE49-F238E27FC236}">
                <a16:creationId xmlns:a16="http://schemas.microsoft.com/office/drawing/2014/main" id="{77B2E745-4971-4DDD-8189-23BEB89D9BF3}"/>
              </a:ext>
            </a:extLst>
          </p:cNvPr>
          <p:cNvSpPr/>
          <p:nvPr/>
        </p:nvSpPr>
        <p:spPr>
          <a:xfrm rot="15135677">
            <a:off x="10565927" y="28329148"/>
            <a:ext cx="1424864" cy="1873179"/>
          </a:xfrm>
          <a:prstGeom prst="arc">
            <a:avLst>
              <a:gd name="adj1" fmla="val 8948192"/>
              <a:gd name="adj2" fmla="val 15068933"/>
            </a:avLst>
          </a:prstGeom>
          <a:ln w="50800">
            <a:solidFill>
              <a:srgbClr val="12417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" dirty="0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7531B629-8BA8-4F20-BFC0-008D10827775}"/>
              </a:ext>
            </a:extLst>
          </p:cNvPr>
          <p:cNvSpPr/>
          <p:nvPr/>
        </p:nvSpPr>
        <p:spPr>
          <a:xfrm rot="4839691">
            <a:off x="11209228" y="27711786"/>
            <a:ext cx="1041683" cy="1709185"/>
          </a:xfrm>
          <a:prstGeom prst="arc">
            <a:avLst>
              <a:gd name="adj1" fmla="val 7110310"/>
              <a:gd name="adj2" fmla="val 15386471"/>
            </a:avLst>
          </a:prstGeom>
          <a:ln w="50800">
            <a:solidFill>
              <a:srgbClr val="12417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FE2AA-069E-42DB-AA20-FE37211616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072" y="34083768"/>
            <a:ext cx="6022603" cy="6378642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553AF16B-BAF9-4528-889F-6B2340D8427E}"/>
              </a:ext>
            </a:extLst>
          </p:cNvPr>
          <p:cNvSpPr txBox="1"/>
          <p:nvPr/>
        </p:nvSpPr>
        <p:spPr>
          <a:xfrm>
            <a:off x="11150855" y="33194471"/>
            <a:ext cx="6071038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2.0</a:t>
            </a:r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Chest x-ray showing </a:t>
            </a:r>
            <a:r>
              <a:rPr lang="en-US" sz="2400" dirty="0" err="1">
                <a:solidFill>
                  <a:srgbClr val="124172"/>
                </a:solidFill>
                <a:latin typeface="Franklin Gothic Book" panose="020B0503020102020204" pitchFamily="34" charset="0"/>
              </a:rPr>
              <a:t>miliary</a:t>
            </a:r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 tuberculosis</a:t>
            </a:r>
          </a:p>
        </p:txBody>
      </p:sp>
    </p:spTree>
    <p:extLst>
      <p:ext uri="{BB962C8B-B14F-4D97-AF65-F5344CB8AC3E}">
        <p14:creationId xmlns:p14="http://schemas.microsoft.com/office/powerpoint/2010/main" val="138264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609</Words>
  <Application>Microsoft Office PowerPoint</Application>
  <PresentationFormat>Custom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O'Leary, Jessica</dc:creator>
  <cp:lastModifiedBy>Sevigny, Tyler</cp:lastModifiedBy>
  <cp:revision>22</cp:revision>
  <dcterms:created xsi:type="dcterms:W3CDTF">2025-01-24T17:12:17Z</dcterms:created>
  <dcterms:modified xsi:type="dcterms:W3CDTF">2025-03-17T14:51:01Z</dcterms:modified>
</cp:coreProperties>
</file>